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906000" cy="6858000" type="A4"/>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0">
          <p15:clr>
            <a:srgbClr val="A4A3A4"/>
          </p15:clr>
        </p15:guide>
        <p15:guide id="2" orient="horz" pos="251">
          <p15:clr>
            <a:srgbClr val="A4A3A4"/>
          </p15:clr>
        </p15:guide>
        <p15:guide id="3" orient="horz">
          <p15:clr>
            <a:srgbClr val="A4A3A4"/>
          </p15:clr>
        </p15:guide>
        <p15:guide id="4" orient="horz" pos="899">
          <p15:clr>
            <a:srgbClr val="A4A3A4"/>
          </p15:clr>
        </p15:guide>
        <p15:guide id="5" orient="horz" pos="3892">
          <p15:clr>
            <a:srgbClr val="A4A3A4"/>
          </p15:clr>
        </p15:guide>
        <p15:guide id="6" orient="horz" pos="4145">
          <p15:clr>
            <a:srgbClr val="A4A3A4"/>
          </p15:clr>
        </p15:guide>
        <p15:guide id="7" pos="543">
          <p15:clr>
            <a:srgbClr val="A4A3A4"/>
          </p15:clr>
        </p15:guide>
        <p15:guide id="8" pos="5997">
          <p15:clr>
            <a:srgbClr val="A4A3A4"/>
          </p15:clr>
        </p15:guide>
        <p15:guide id="9" pos="3215">
          <p15:clr>
            <a:srgbClr val="A4A3A4"/>
          </p15:clr>
        </p15:guide>
        <p15:guide id="10" pos="3304">
          <p15:clr>
            <a:srgbClr val="A4A3A4"/>
          </p15:clr>
        </p15:guide>
        <p15:guide id="11" pos="803">
          <p15:clr>
            <a:srgbClr val="A4A3A4"/>
          </p15:clr>
        </p15:guide>
        <p15:guide id="12" pos="5722">
          <p15:clr>
            <a:srgbClr val="A4A3A4"/>
          </p15:clr>
        </p15:guide>
        <p15:guide id="13" pos="263">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nc+mxoPFtrhvvm4ji8BLipc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55D711-34EF-473A-A614-FCF05305A748}">
  <a:tblStyle styleId="{3B55D711-34EF-473A-A614-FCF05305A7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48" y="78"/>
      </p:cViewPr>
      <p:guideLst>
        <p:guide orient="horz" pos="1080"/>
        <p:guide orient="horz" pos="251"/>
        <p:guide orient="horz"/>
        <p:guide orient="horz" pos="899"/>
        <p:guide orient="horz" pos="3892"/>
        <p:guide orient="horz" pos="4145"/>
        <p:guide pos="543"/>
        <p:guide pos="5997"/>
        <p:guide pos="3215"/>
        <p:guide pos="3304"/>
        <p:guide pos="803"/>
        <p:guide pos="5722"/>
        <p:guide pos="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64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R="0" lvl="2"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4" y="0"/>
            <a:ext cx="2945659" cy="4964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R="0" lvl="2"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0091"/>
            <a:ext cx="2945659" cy="49641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2"/>
              </a:buClr>
              <a:buSzPts val="1400"/>
              <a:buFont typeface="Noto Sans Symbols"/>
              <a:buChar char="⚫"/>
              <a:defRPr sz="1400" b="0" i="0" u="none" strike="noStrike" cap="none">
                <a:solidFill>
                  <a:schemeClr val="dk1"/>
                </a:solidFill>
                <a:latin typeface="Calibri"/>
                <a:ea typeface="Calibri"/>
                <a:cs typeface="Calibri"/>
                <a:sym typeface="Calibri"/>
              </a:defRPr>
            </a:lvl2pPr>
            <a:lvl3pPr marR="0" lvl="2"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100000"/>
              </a:lnSpc>
              <a:spcBef>
                <a:spcPts val="200"/>
              </a:spcBef>
              <a:spcAft>
                <a:spcPts val="0"/>
              </a:spcAft>
              <a:buClr>
                <a:schemeClr val="dk2"/>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4" y="9430091"/>
            <a:ext cx="2945659" cy="49641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79768" y="4715907"/>
            <a:ext cx="5438140" cy="446770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b="1"/>
          </a:p>
        </p:txBody>
      </p:sp>
      <p:sp>
        <p:nvSpPr>
          <p:cNvPr id="39" name="Google Shape;39;p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f4d0bcbc5_0_35: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latin typeface="Arial"/>
              <a:ea typeface="Arial"/>
              <a:cs typeface="Arial"/>
              <a:sym typeface="Arial"/>
            </a:endParaRPr>
          </a:p>
        </p:txBody>
      </p:sp>
      <p:sp>
        <p:nvSpPr>
          <p:cNvPr id="97" name="Google Shape;97;gcf4d0bcbc5_0_3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f4d0bcbc5_0_145: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105" name="Google Shape;105;gcf4d0bcbc5_0_145: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ceef6a643d_0_1: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solidFill>
                <a:srgbClr val="000000"/>
              </a:solidFill>
              <a:latin typeface="Arial"/>
              <a:ea typeface="Arial"/>
              <a:cs typeface="Arial"/>
              <a:sym typeface="Arial"/>
            </a:endParaRPr>
          </a:p>
        </p:txBody>
      </p:sp>
      <p:sp>
        <p:nvSpPr>
          <p:cNvPr id="44" name="Google Shape;44;gceef6a643d_0_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ceef6a643d_0_7: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20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51" name="Google Shape;51;gceef6a643d_0_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eef6a643d_0_13: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57" name="Google Shape;57;gceef6a643d_0_1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ceef6a643d_0_18: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1">
              <a:solidFill>
                <a:srgbClr val="202124"/>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63" name="Google Shape;63;gceef6a643d_0_1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f4d0bcbc5_0_40: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400">
              <a:latin typeface="Arial"/>
              <a:ea typeface="Arial"/>
              <a:cs typeface="Arial"/>
              <a:sym typeface="Arial"/>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0" lvl="0" indent="0" algn="l" rtl="0">
              <a:lnSpc>
                <a:spcPct val="100000"/>
              </a:lnSpc>
              <a:spcBef>
                <a:spcPts val="0"/>
              </a:spcBef>
              <a:spcAft>
                <a:spcPts val="0"/>
              </a:spcAft>
              <a:buSzPts val="1400"/>
              <a:buNone/>
            </a:pPr>
            <a:endParaRPr sz="1000" b="1">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a:p>
            <a:pPr marL="0" lvl="0" indent="0" algn="l" rtl="0">
              <a:lnSpc>
                <a:spcPct val="100000"/>
              </a:lnSpc>
              <a:spcBef>
                <a:spcPts val="0"/>
              </a:spcBef>
              <a:spcAft>
                <a:spcPts val="0"/>
              </a:spcAft>
              <a:buSzPts val="1400"/>
              <a:buNone/>
            </a:pPr>
            <a:endParaRPr sz="1000">
              <a:latin typeface="Arial"/>
              <a:ea typeface="Arial"/>
              <a:cs typeface="Arial"/>
              <a:sym typeface="Arial"/>
            </a:endParaRPr>
          </a:p>
        </p:txBody>
      </p:sp>
      <p:sp>
        <p:nvSpPr>
          <p:cNvPr id="70" name="Google Shape;70;gcf4d0bcbc5_0_4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f4d0bcbc5_0_23:notes"/>
          <p:cNvSpPr txBox="1">
            <a:spLocks noGrp="1"/>
          </p:cNvSpPr>
          <p:nvPr>
            <p:ph type="body" idx="1"/>
          </p:nvPr>
        </p:nvSpPr>
        <p:spPr>
          <a:xfrm>
            <a:off x="679768" y="4715908"/>
            <a:ext cx="5438100" cy="44675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400">
              <a:latin typeface="Arial"/>
              <a:ea typeface="Arial"/>
              <a:cs typeface="Arial"/>
              <a:sym typeface="Arial"/>
            </a:endParaRPr>
          </a:p>
        </p:txBody>
      </p:sp>
      <p:sp>
        <p:nvSpPr>
          <p:cNvPr id="77" name="Google Shape;77;gcf4d0bcbc5_0_2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3baa619de_0_8:notes"/>
          <p:cNvSpPr txBox="1">
            <a:spLocks noGrp="1"/>
          </p:cNvSpPr>
          <p:nvPr>
            <p:ph type="body" idx="1"/>
          </p:nvPr>
        </p:nvSpPr>
        <p:spPr>
          <a:xfrm>
            <a:off x="679768" y="4715908"/>
            <a:ext cx="5438100" cy="446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latin typeface="Arial"/>
                <a:ea typeface="Arial"/>
                <a:cs typeface="Arial"/>
                <a:sym typeface="Arial"/>
              </a:rPr>
              <a:t>The sukuk structure is complicated and multi-faceted</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a:latin typeface="Arial"/>
                <a:ea typeface="Arial"/>
                <a:cs typeface="Arial"/>
                <a:sym typeface="Arial"/>
              </a:rPr>
              <a:t>When it comes to the multiple transfer of assets between originator and issuer SPV, lease rental income, re-selling the asset back and passing on the income to investors, VAT on leasing arrangements </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a:latin typeface="Arial"/>
                <a:ea typeface="Arial"/>
                <a:cs typeface="Arial"/>
                <a:sym typeface="Arial"/>
              </a:rPr>
              <a:t>There are 101 taxes and stamp duties that would kick in which only reduces the attractiveness of the sukuk or makes it near impossible to structure and execute in the first place! </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a:latin typeface="Arial"/>
                <a:ea typeface="Arial"/>
                <a:cs typeface="Arial"/>
                <a:sym typeface="Arial"/>
              </a:rPr>
              <a:t>UK for example has issued a raft of changes to remove such barriers from the tax legislation that would become an obstacle to </a:t>
            </a:r>
            <a:r>
              <a:rPr lang="en-GB" sz="1400" i="1">
                <a:latin typeface="Arial"/>
                <a:ea typeface="Arial"/>
                <a:cs typeface="Arial"/>
                <a:sym typeface="Arial"/>
              </a:rPr>
              <a:t>sukuk </a:t>
            </a:r>
            <a:r>
              <a:rPr lang="en-GB" sz="1400">
                <a:latin typeface="Arial"/>
                <a:ea typeface="Arial"/>
                <a:cs typeface="Arial"/>
                <a:sym typeface="Arial"/>
              </a:rPr>
              <a:t>- requires a deeper understanding of the transaction and the ramifications. </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b="1">
                <a:latin typeface="Arial"/>
                <a:ea typeface="Arial"/>
                <a:cs typeface="Arial"/>
                <a:sym typeface="Arial"/>
              </a:rPr>
              <a:t>As a lawyer I can’t stress this enough - details matter! </a:t>
            </a:r>
            <a:endParaRPr sz="1400" b="1">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p:txBody>
      </p:sp>
      <p:sp>
        <p:nvSpPr>
          <p:cNvPr id="84" name="Google Shape;84;ge3baa619de_0_8: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3baa619de_0_14:notes"/>
          <p:cNvSpPr txBox="1">
            <a:spLocks noGrp="1"/>
          </p:cNvSpPr>
          <p:nvPr>
            <p:ph type="body" idx="1"/>
          </p:nvPr>
        </p:nvSpPr>
        <p:spPr>
          <a:xfrm>
            <a:off x="679768" y="4715908"/>
            <a:ext cx="5438100" cy="446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1400">
                <a:latin typeface="Arial"/>
                <a:ea typeface="Arial"/>
                <a:cs typeface="Arial"/>
                <a:sym typeface="Arial"/>
              </a:rPr>
              <a:t>Largely due to the existing conventional laws and regulations (discussed in the previous slides) particularly around the taxation treatment of assets and sale and purchase transactions has led to a dilution (in my view) of the transaction structures and the issue of asset backed v asset based is a clear example! </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a:latin typeface="Arial"/>
                <a:ea typeface="Arial"/>
                <a:cs typeface="Arial"/>
                <a:sym typeface="Arial"/>
              </a:rPr>
              <a:t>With some very notable and high profile defaults, investors learned the hard way that most </a:t>
            </a:r>
            <a:r>
              <a:rPr lang="en-GB" sz="1400" i="1">
                <a:latin typeface="Arial"/>
                <a:ea typeface="Arial"/>
                <a:cs typeface="Arial"/>
                <a:sym typeface="Arial"/>
              </a:rPr>
              <a:t>Sukuk </a:t>
            </a:r>
            <a:r>
              <a:rPr lang="en-GB" sz="1400">
                <a:latin typeface="Arial"/>
                <a:ea typeface="Arial"/>
                <a:cs typeface="Arial"/>
                <a:sym typeface="Arial"/>
              </a:rPr>
              <a:t>instruments are not secured in the conventional sense.</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GB" sz="1400">
                <a:latin typeface="Arial"/>
                <a:ea typeface="Arial"/>
                <a:cs typeface="Arial"/>
                <a:sym typeface="Arial"/>
              </a:rPr>
              <a:t>You will recall at the beginning we made it very clear that a </a:t>
            </a:r>
            <a:r>
              <a:rPr lang="en-GB" sz="1400" i="1">
                <a:latin typeface="Arial"/>
                <a:ea typeface="Arial"/>
                <a:cs typeface="Arial"/>
                <a:sym typeface="Arial"/>
              </a:rPr>
              <a:t>Sukuk</a:t>
            </a:r>
            <a:r>
              <a:rPr lang="en-GB" sz="1400">
                <a:latin typeface="Arial"/>
                <a:ea typeface="Arial"/>
                <a:cs typeface="Arial"/>
                <a:sym typeface="Arial"/>
              </a:rPr>
              <a:t> is characterised as representing an undivided share in the ownership of a pool of tangible assets - the table clearly shows that this is now contingent on the DETAIL of the structure.</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p:txBody>
      </p:sp>
      <p:sp>
        <p:nvSpPr>
          <p:cNvPr id="90" name="Google Shape;90;ge3baa619de_0_14: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
        <p:cNvGrpSpPr/>
        <p:nvPr/>
      </p:nvGrpSpPr>
      <p:grpSpPr>
        <a:xfrm>
          <a:off x="0" y="0"/>
          <a:ext cx="0" cy="0"/>
          <a:chOff x="0" y="0"/>
          <a:chExt cx="0" cy="0"/>
        </a:xfrm>
      </p:grpSpPr>
      <p:sp>
        <p:nvSpPr>
          <p:cNvPr id="17" name="Google Shape;17;p8"/>
          <p:cNvSpPr txBox="1">
            <a:spLocks noGrp="1"/>
          </p:cNvSpPr>
          <p:nvPr>
            <p:ph type="ctrTitle"/>
          </p:nvPr>
        </p:nvSpPr>
        <p:spPr>
          <a:xfrm>
            <a:off x="633600" y="3790800"/>
            <a:ext cx="6631200" cy="11107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
          <p:cNvSpPr txBox="1">
            <a:spLocks noGrp="1"/>
          </p:cNvSpPr>
          <p:nvPr>
            <p:ph type="subTitle" idx="1"/>
          </p:nvPr>
        </p:nvSpPr>
        <p:spPr>
          <a:xfrm>
            <a:off x="633600" y="4942800"/>
            <a:ext cx="6627600" cy="7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400"/>
              </a:spcBef>
              <a:spcAft>
                <a:spcPts val="0"/>
              </a:spcAft>
              <a:buClr>
                <a:srgbClr val="888888"/>
              </a:buClr>
              <a:buSzPts val="1800"/>
              <a:buNone/>
              <a:defRPr>
                <a:solidFill>
                  <a:srgbClr val="888888"/>
                </a:solidFill>
              </a:defRPr>
            </a:lvl2pPr>
            <a:lvl3pPr lvl="2" algn="ctr">
              <a:lnSpc>
                <a:spcPct val="100000"/>
              </a:lnSpc>
              <a:spcBef>
                <a:spcPts val="400"/>
              </a:spcBef>
              <a:spcAft>
                <a:spcPts val="0"/>
              </a:spcAft>
              <a:buSzPts val="1800"/>
              <a:buNone/>
              <a:defRPr>
                <a:solidFill>
                  <a:srgbClr val="888888"/>
                </a:solidFill>
              </a:defRPr>
            </a:lvl3pPr>
            <a:lvl4pPr lvl="3" algn="ctr">
              <a:lnSpc>
                <a:spcPct val="100000"/>
              </a:lnSpc>
              <a:spcBef>
                <a:spcPts val="400"/>
              </a:spcBef>
              <a:spcAft>
                <a:spcPts val="0"/>
              </a:spcAft>
              <a:buSzPts val="1800"/>
              <a:buNone/>
              <a:defRPr>
                <a:solidFill>
                  <a:srgbClr val="888888"/>
                </a:solidFill>
              </a:defRPr>
            </a:lvl4pPr>
            <a:lvl5pPr lvl="4" algn="ctr">
              <a:lnSpc>
                <a:spcPct val="100000"/>
              </a:lnSpc>
              <a:spcBef>
                <a:spcPts val="400"/>
              </a:spcBef>
              <a:spcAft>
                <a:spcPts val="0"/>
              </a:spcAft>
              <a:buSzPts val="1800"/>
              <a:buNone/>
              <a:defRPr>
                <a:solidFill>
                  <a:srgbClr val="888888"/>
                </a:solidFill>
              </a:defRPr>
            </a:lvl5pPr>
            <a:lvl6pPr lvl="5" algn="ctr">
              <a:lnSpc>
                <a:spcPct val="100000"/>
              </a:lnSpc>
              <a:spcBef>
                <a:spcPts val="400"/>
              </a:spcBef>
              <a:spcAft>
                <a:spcPts val="0"/>
              </a:spcAft>
              <a:buSzPts val="1800"/>
              <a:buNone/>
              <a:defRPr>
                <a:solidFill>
                  <a:srgbClr val="888888"/>
                </a:solidFill>
              </a:defRPr>
            </a:lvl6pPr>
            <a:lvl7pPr lvl="6" algn="ctr">
              <a:lnSpc>
                <a:spcPct val="100000"/>
              </a:lnSpc>
              <a:spcBef>
                <a:spcPts val="400"/>
              </a:spcBef>
              <a:spcAft>
                <a:spcPts val="0"/>
              </a:spcAft>
              <a:buSzPts val="1800"/>
              <a:buNone/>
              <a:defRPr>
                <a:solidFill>
                  <a:srgbClr val="888888"/>
                </a:solidFill>
              </a:defRPr>
            </a:lvl7pPr>
            <a:lvl8pPr lvl="7" algn="ctr">
              <a:lnSpc>
                <a:spcPct val="100000"/>
              </a:lnSpc>
              <a:spcBef>
                <a:spcPts val="400"/>
              </a:spcBef>
              <a:spcAft>
                <a:spcPts val="0"/>
              </a:spcAft>
              <a:buSzPts val="1800"/>
              <a:buNone/>
              <a:defRPr>
                <a:solidFill>
                  <a:srgbClr val="888888"/>
                </a:solidFill>
              </a:defRPr>
            </a:lvl8pPr>
            <a:lvl9pPr lvl="8" algn="ctr">
              <a:lnSpc>
                <a:spcPct val="100000"/>
              </a:lnSpc>
              <a:spcBef>
                <a:spcPts val="400"/>
              </a:spcBef>
              <a:spcAft>
                <a:spcPts val="0"/>
              </a:spcAft>
              <a:buSzPts val="1800"/>
              <a:buNone/>
              <a:defRPr>
                <a:solidFill>
                  <a:srgbClr val="888888"/>
                </a:solidFill>
              </a:defRPr>
            </a:lvl9pPr>
          </a:lstStyle>
          <a:p>
            <a:endParaRPr/>
          </a:p>
        </p:txBody>
      </p:sp>
      <p:sp>
        <p:nvSpPr>
          <p:cNvPr id="19" name="Google Shape;19;p8"/>
          <p:cNvSpPr txBox="1">
            <a:spLocks noGrp="1"/>
          </p:cNvSpPr>
          <p:nvPr>
            <p:ph type="body" idx="2"/>
          </p:nvPr>
        </p:nvSpPr>
        <p:spPr>
          <a:xfrm>
            <a:off x="631030" y="5947490"/>
            <a:ext cx="6627019" cy="3612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lt1"/>
              </a:buClr>
              <a:buSzPts val="1400"/>
              <a:buNone/>
              <a:defRPr sz="1400">
                <a:solidFill>
                  <a:schemeClr val="lt1"/>
                </a:solidFill>
              </a:defRPr>
            </a:lvl1pPr>
            <a:lvl2pPr marL="914400" lvl="1" indent="-228600" algn="l">
              <a:lnSpc>
                <a:spcPct val="100000"/>
              </a:lnSpc>
              <a:spcBef>
                <a:spcPts val="400"/>
              </a:spcBef>
              <a:spcAft>
                <a:spcPts val="0"/>
              </a:spcAft>
              <a:buClr>
                <a:srgbClr val="888888"/>
              </a:buClr>
              <a:buSzPts val="1800"/>
              <a:buNone/>
              <a:defRPr>
                <a:solidFill>
                  <a:srgbClr val="888888"/>
                </a:solidFill>
              </a:defRPr>
            </a:lvl2pPr>
            <a:lvl3pPr marL="1371600" lvl="2" indent="-342900" algn="l">
              <a:lnSpc>
                <a:spcPct val="100000"/>
              </a:lnSpc>
              <a:spcBef>
                <a:spcPts val="400"/>
              </a:spcBef>
              <a:spcAft>
                <a:spcPts val="0"/>
              </a:spcAft>
              <a:buSzPts val="1800"/>
              <a:buChar char="⚫"/>
              <a:defRPr>
                <a:solidFill>
                  <a:srgbClr val="888888"/>
                </a:solidFill>
              </a:defRPr>
            </a:lvl3pPr>
            <a:lvl4pPr marL="1828800" lvl="3" indent="-342900" algn="l">
              <a:lnSpc>
                <a:spcPct val="100000"/>
              </a:lnSpc>
              <a:spcBef>
                <a:spcPts val="400"/>
              </a:spcBef>
              <a:spcAft>
                <a:spcPts val="0"/>
              </a:spcAft>
              <a:buSzPts val="1800"/>
              <a:buChar char="–"/>
              <a:defRPr>
                <a:solidFill>
                  <a:srgbClr val="888888"/>
                </a:solidFill>
              </a:defRPr>
            </a:lvl4pPr>
            <a:lvl5pPr marL="2286000" lvl="4" indent="-342900" algn="l">
              <a:lnSpc>
                <a:spcPct val="100000"/>
              </a:lnSpc>
              <a:spcBef>
                <a:spcPts val="400"/>
              </a:spcBef>
              <a:spcAft>
                <a:spcPts val="0"/>
              </a:spcAft>
              <a:buSzPts val="1800"/>
              <a:buChar char="•"/>
              <a:defRPr>
                <a:solidFill>
                  <a:srgbClr val="888888"/>
                </a:solidFill>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pic>
        <p:nvPicPr>
          <p:cNvPr id="20" name="Google Shape;20;p8"/>
          <p:cNvPicPr preferRelativeResize="0"/>
          <p:nvPr/>
        </p:nvPicPr>
        <p:blipFill rotWithShape="1">
          <a:blip r:embed="rId2">
            <a:alphaModFix/>
          </a:blip>
          <a:srcRect/>
          <a:stretch/>
        </p:blipFill>
        <p:spPr>
          <a:xfrm>
            <a:off x="0" y="0"/>
            <a:ext cx="9906000" cy="6858000"/>
          </a:xfrm>
          <a:prstGeom prst="rect">
            <a:avLst/>
          </a:prstGeom>
          <a:noFill/>
          <a:ln>
            <a:noFill/>
          </a:ln>
        </p:spPr>
      </p:pic>
      <p:pic>
        <p:nvPicPr>
          <p:cNvPr id="21" name="Google Shape;21;p8"/>
          <p:cNvPicPr preferRelativeResize="0"/>
          <p:nvPr/>
        </p:nvPicPr>
        <p:blipFill rotWithShape="1">
          <a:blip r:embed="rId3">
            <a:alphaModFix/>
          </a:blip>
          <a:srcRect/>
          <a:stretch/>
        </p:blipFill>
        <p:spPr>
          <a:xfrm>
            <a:off x="0" y="423582"/>
            <a:ext cx="9906000" cy="3326015"/>
          </a:xfrm>
          <a:prstGeom prst="rect">
            <a:avLst/>
          </a:prstGeom>
          <a:noFill/>
          <a:ln>
            <a:noFill/>
          </a:ln>
        </p:spPr>
      </p:pic>
      <p:sp>
        <p:nvSpPr>
          <p:cNvPr id="22" name="Google Shape;22;p8"/>
          <p:cNvSpPr/>
          <p:nvPr/>
        </p:nvSpPr>
        <p:spPr>
          <a:xfrm>
            <a:off x="541338" y="4244975"/>
            <a:ext cx="5383213" cy="1990725"/>
          </a:xfrm>
          <a:prstGeom prst="rect">
            <a:avLst/>
          </a:prstGeom>
          <a:solidFill>
            <a:srgbClr val="000000">
              <a:alpha val="38431"/>
            </a:srgbClr>
          </a:solidFill>
          <a:ln>
            <a:noFill/>
          </a:ln>
        </p:spPr>
        <p:txBody>
          <a:bodyPr spcFirstLastPara="1" wrap="square" lIns="54000" tIns="54000" rIns="54000" bIns="540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9"/>
          <p:cNvSpPr txBox="1">
            <a:spLocks noGrp="1"/>
          </p:cNvSpPr>
          <p:nvPr>
            <p:ph type="body" idx="1"/>
          </p:nvPr>
        </p:nvSpPr>
        <p:spPr>
          <a:xfrm>
            <a:off x="1274764" y="1714500"/>
            <a:ext cx="7785099" cy="4451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25" name="Google Shape;25;p9"/>
          <p:cNvSpPr txBox="1">
            <a:spLocks noGrp="1"/>
          </p:cNvSpPr>
          <p:nvPr>
            <p:ph type="title"/>
          </p:nvPr>
        </p:nvSpPr>
        <p:spPr>
          <a:xfrm>
            <a:off x="862013" y="550800"/>
            <a:ext cx="8214518" cy="86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62013" y="550800"/>
            <a:ext cx="8214518" cy="86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1274763" y="1714500"/>
            <a:ext cx="3829050" cy="44566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30" name="Google Shape;30;p11"/>
          <p:cNvSpPr txBox="1">
            <a:spLocks noGrp="1"/>
          </p:cNvSpPr>
          <p:nvPr>
            <p:ph type="body" idx="2"/>
          </p:nvPr>
        </p:nvSpPr>
        <p:spPr>
          <a:xfrm>
            <a:off x="5245100" y="1714500"/>
            <a:ext cx="3829050" cy="445669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Clr>
                <a:schemeClr val="dk1"/>
              </a:buClr>
              <a:buSzPts val="1800"/>
              <a:buNone/>
              <a:defRPr/>
            </a:lvl1pPr>
            <a:lvl2pPr marL="914400" lvl="1" indent="-228600" algn="l">
              <a:lnSpc>
                <a:spcPct val="100000"/>
              </a:lnSpc>
              <a:spcBef>
                <a:spcPts val="400"/>
              </a:spcBef>
              <a:spcAft>
                <a:spcPts val="0"/>
              </a:spcAft>
              <a:buClr>
                <a:schemeClr val="dk1"/>
              </a:buClr>
              <a:buSzPts val="1800"/>
              <a:buNone/>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862013" y="550800"/>
            <a:ext cx="8214518" cy="86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pic>
        <p:nvPicPr>
          <p:cNvPr id="34" name="Google Shape;34;p13"/>
          <p:cNvPicPr preferRelativeResize="0"/>
          <p:nvPr/>
        </p:nvPicPr>
        <p:blipFill rotWithShape="1">
          <a:blip r:embed="rId2">
            <a:alphaModFix/>
          </a:blip>
          <a:srcRect l="-241" t="-555" r="222" b="-741"/>
          <a:stretch/>
        </p:blipFill>
        <p:spPr>
          <a:xfrm>
            <a:off x="0" y="0"/>
            <a:ext cx="9906000" cy="6858000"/>
          </a:xfrm>
          <a:prstGeom prst="rect">
            <a:avLst/>
          </a:prstGeom>
          <a:noFill/>
          <a:ln>
            <a:noFill/>
          </a:ln>
        </p:spPr>
      </p:pic>
      <p:sp>
        <p:nvSpPr>
          <p:cNvPr id="35" name="Google Shape;35;p13"/>
          <p:cNvSpPr txBox="1"/>
          <p:nvPr/>
        </p:nvSpPr>
        <p:spPr>
          <a:xfrm>
            <a:off x="433695" y="6550290"/>
            <a:ext cx="360000" cy="23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2363F"/>
              </a:buClr>
              <a:buSzPts val="1200"/>
              <a:buFont typeface="Arial"/>
              <a:buNone/>
            </a:pPr>
            <a:fld id="{00000000-1234-1234-1234-123412341234}" type="slidenum">
              <a:rPr lang="en-GB" sz="1200" b="0" i="0" u="none" strike="noStrike" cap="none">
                <a:solidFill>
                  <a:srgbClr val="32363F"/>
                </a:solidFill>
                <a:latin typeface="Arial"/>
                <a:ea typeface="Arial"/>
                <a:cs typeface="Arial"/>
                <a:sym typeface="Arial"/>
              </a:rPr>
              <a:t>‹#›</a:t>
            </a:fld>
            <a:endParaRPr sz="1200" b="0" i="0" u="none" strike="noStrike" cap="none">
              <a:solidFill>
                <a:srgbClr val="32363F"/>
              </a:solidFill>
              <a:latin typeface="Arial"/>
              <a:ea typeface="Arial"/>
              <a:cs typeface="Arial"/>
              <a:sym typeface="Arial"/>
            </a:endParaRPr>
          </a:p>
        </p:txBody>
      </p:sp>
      <p:pic>
        <p:nvPicPr>
          <p:cNvPr id="36" name="Google Shape;36;p13"/>
          <p:cNvPicPr preferRelativeResize="0"/>
          <p:nvPr/>
        </p:nvPicPr>
        <p:blipFill rotWithShape="1">
          <a:blip r:embed="rId3">
            <a:alphaModFix/>
          </a:blip>
          <a:srcRect/>
          <a:stretch/>
        </p:blipFill>
        <p:spPr>
          <a:xfrm>
            <a:off x="8616950" y="6567488"/>
            <a:ext cx="919163" cy="1698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
          <p:cNvPicPr preferRelativeResize="0"/>
          <p:nvPr/>
        </p:nvPicPr>
        <p:blipFill rotWithShape="1">
          <a:blip r:embed="rId8">
            <a:alphaModFix/>
          </a:blip>
          <a:srcRect l="-241" t="-555" r="222" b="-741"/>
          <a:stretch/>
        </p:blipFill>
        <p:spPr>
          <a:xfrm>
            <a:off x="0" y="0"/>
            <a:ext cx="9906000" cy="6858000"/>
          </a:xfrm>
          <a:prstGeom prst="rect">
            <a:avLst/>
          </a:prstGeom>
          <a:noFill/>
          <a:ln>
            <a:noFill/>
          </a:ln>
        </p:spPr>
      </p:pic>
      <p:sp>
        <p:nvSpPr>
          <p:cNvPr id="11" name="Google Shape;11;p7"/>
          <p:cNvSpPr/>
          <p:nvPr/>
        </p:nvSpPr>
        <p:spPr>
          <a:xfrm>
            <a:off x="411163" y="395288"/>
            <a:ext cx="9494837" cy="1089025"/>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 name="Google Shape;12;p7"/>
          <p:cNvSpPr txBox="1"/>
          <p:nvPr/>
        </p:nvSpPr>
        <p:spPr>
          <a:xfrm>
            <a:off x="433695" y="6550290"/>
            <a:ext cx="360000" cy="23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2363F"/>
              </a:buClr>
              <a:buSzPts val="1200"/>
              <a:buFont typeface="Arial"/>
              <a:buNone/>
            </a:pPr>
            <a:fld id="{00000000-1234-1234-1234-123412341234}" type="slidenum">
              <a:rPr lang="en-GB" sz="1200" b="0" i="0" u="none" strike="noStrike" cap="none">
                <a:solidFill>
                  <a:srgbClr val="32363F"/>
                </a:solidFill>
                <a:latin typeface="Arial"/>
                <a:ea typeface="Arial"/>
                <a:cs typeface="Arial"/>
                <a:sym typeface="Arial"/>
              </a:rPr>
              <a:t>‹#›</a:t>
            </a:fld>
            <a:endParaRPr sz="1200" b="0" i="0" u="none" strike="noStrike" cap="none">
              <a:solidFill>
                <a:srgbClr val="32363F"/>
              </a:solidFill>
              <a:latin typeface="Arial"/>
              <a:ea typeface="Arial"/>
              <a:cs typeface="Arial"/>
              <a:sym typeface="Arial"/>
            </a:endParaRPr>
          </a:p>
        </p:txBody>
      </p:sp>
      <p:sp>
        <p:nvSpPr>
          <p:cNvPr id="13" name="Google Shape;13;p7"/>
          <p:cNvSpPr txBox="1">
            <a:spLocks noGrp="1"/>
          </p:cNvSpPr>
          <p:nvPr>
            <p:ph type="title"/>
          </p:nvPr>
        </p:nvSpPr>
        <p:spPr>
          <a:xfrm>
            <a:off x="862013" y="550800"/>
            <a:ext cx="8214518" cy="8640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7"/>
          <p:cNvSpPr txBox="1">
            <a:spLocks noGrp="1"/>
          </p:cNvSpPr>
          <p:nvPr>
            <p:ph type="body" idx="1"/>
          </p:nvPr>
        </p:nvSpPr>
        <p:spPr>
          <a:xfrm>
            <a:off x="1274764" y="1714500"/>
            <a:ext cx="7785099" cy="445135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2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40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4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7"/>
          <p:cNvPicPr preferRelativeResize="0"/>
          <p:nvPr/>
        </p:nvPicPr>
        <p:blipFill rotWithShape="1">
          <a:blip r:embed="rId9">
            <a:alphaModFix/>
          </a:blip>
          <a:srcRect/>
          <a:stretch/>
        </p:blipFill>
        <p:spPr>
          <a:xfrm>
            <a:off x="8588829" y="6465894"/>
            <a:ext cx="1107706" cy="3719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633600" y="4314092"/>
            <a:ext cx="6631200" cy="1817077"/>
          </a:xfrm>
          <a:prstGeom prst="rect">
            <a:avLst/>
          </a:prstGeom>
          <a:noFill/>
          <a:ln>
            <a:noFill/>
          </a:ln>
        </p:spPr>
        <p:txBody>
          <a:bodyPr spcFirstLastPara="1" wrap="square" lIns="0" tIns="0" rIns="0" bIns="0" anchor="ctr" anchorCtr="0">
            <a:noAutofit/>
          </a:bodyPr>
          <a:lstStyle/>
          <a:p>
            <a:pPr marL="0" lvl="0" indent="0" algn="l" rtl="0">
              <a:lnSpc>
                <a:spcPct val="150000"/>
              </a:lnSpc>
              <a:spcBef>
                <a:spcPts val="0"/>
              </a:spcBef>
              <a:spcAft>
                <a:spcPts val="0"/>
              </a:spcAft>
              <a:buClr>
                <a:schemeClr val="lt1"/>
              </a:buClr>
              <a:buSzPts val="2000"/>
              <a:buFont typeface="Arial"/>
              <a:buNone/>
            </a:pPr>
            <a:endParaRPr sz="2000" b="1"/>
          </a:p>
          <a:p>
            <a:pPr marL="0" lvl="0" indent="0" algn="l" rtl="0">
              <a:lnSpc>
                <a:spcPct val="150000"/>
              </a:lnSpc>
              <a:spcBef>
                <a:spcPts val="0"/>
              </a:spcBef>
              <a:spcAft>
                <a:spcPts val="0"/>
              </a:spcAft>
              <a:buClr>
                <a:schemeClr val="lt1"/>
              </a:buClr>
              <a:buSzPts val="2000"/>
              <a:buFont typeface="Arial"/>
              <a:buNone/>
            </a:pPr>
            <a:endParaRPr sz="2500" b="1"/>
          </a:p>
          <a:p>
            <a:pPr marL="0" lvl="0" indent="0" algn="l" rtl="0">
              <a:lnSpc>
                <a:spcPct val="150000"/>
              </a:lnSpc>
              <a:spcBef>
                <a:spcPts val="0"/>
              </a:spcBef>
              <a:spcAft>
                <a:spcPts val="0"/>
              </a:spcAft>
              <a:buClr>
                <a:schemeClr val="lt1"/>
              </a:buClr>
              <a:buSzPts val="2000"/>
              <a:buFont typeface="Arial"/>
              <a:buNone/>
            </a:pPr>
            <a:r>
              <a:rPr lang="en-GB" sz="2500" b="1"/>
              <a:t>Demystifying Sovereign Sukuk</a:t>
            </a:r>
            <a:endParaRPr sz="2500" b="1"/>
          </a:p>
          <a:p>
            <a:pPr marL="0" lvl="0" indent="0" algn="l" rtl="0">
              <a:lnSpc>
                <a:spcPct val="150000"/>
              </a:lnSpc>
              <a:spcBef>
                <a:spcPts val="0"/>
              </a:spcBef>
              <a:spcAft>
                <a:spcPts val="0"/>
              </a:spcAft>
              <a:buClr>
                <a:schemeClr val="lt1"/>
              </a:buClr>
              <a:buSzPts val="2000"/>
              <a:buFont typeface="Arial"/>
              <a:buNone/>
            </a:pPr>
            <a:endParaRPr sz="2000" b="1"/>
          </a:p>
          <a:p>
            <a:pPr marL="0" lvl="0" indent="0" algn="l" rtl="0">
              <a:lnSpc>
                <a:spcPct val="150000"/>
              </a:lnSpc>
              <a:spcBef>
                <a:spcPts val="0"/>
              </a:spcBef>
              <a:spcAft>
                <a:spcPts val="0"/>
              </a:spcAft>
              <a:buClr>
                <a:schemeClr val="lt1"/>
              </a:buClr>
              <a:buSzPts val="2000"/>
              <a:buFont typeface="Arial"/>
              <a:buNone/>
            </a:pPr>
            <a:r>
              <a:rPr lang="en-GB" sz="2000" b="1"/>
              <a:t>African Islamic Finance Summit</a:t>
            </a:r>
            <a:endParaRPr sz="2000" b="1"/>
          </a:p>
          <a:p>
            <a:pPr marL="0" lvl="0" indent="0" algn="l" rtl="0">
              <a:lnSpc>
                <a:spcPct val="150000"/>
              </a:lnSpc>
              <a:spcBef>
                <a:spcPts val="0"/>
              </a:spcBef>
              <a:spcAft>
                <a:spcPts val="0"/>
              </a:spcAft>
              <a:buClr>
                <a:schemeClr val="lt1"/>
              </a:buClr>
              <a:buSzPts val="2000"/>
              <a:buFont typeface="Arial"/>
              <a:buNone/>
            </a:pPr>
            <a:r>
              <a:rPr lang="en-GB" sz="2000" b="1"/>
              <a:t>Salim Bharwani</a:t>
            </a:r>
            <a:br>
              <a:rPr lang="en-GB" sz="2000" b="1"/>
            </a:br>
            <a:endParaRPr sz="2000" b="1"/>
          </a:p>
          <a:p>
            <a:pPr marL="0" lvl="0" indent="0" algn="l" rtl="0">
              <a:lnSpc>
                <a:spcPct val="150000"/>
              </a:lnSpc>
              <a:spcBef>
                <a:spcPts val="0"/>
              </a:spcBef>
              <a:spcAft>
                <a:spcPts val="0"/>
              </a:spcAft>
              <a:buClr>
                <a:schemeClr val="lt1"/>
              </a:buClr>
              <a:buSzPts val="2000"/>
              <a:buFont typeface="Arial"/>
              <a:buNone/>
            </a:pPr>
            <a:endParaRPr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cf4d0bcbc5_0_35"/>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r>
              <a:rPr lang="en-GB" sz="1200">
                <a:solidFill>
                  <a:srgbClr val="32363F"/>
                </a:solidFill>
              </a:rPr>
              <a:t> </a:t>
            </a:r>
            <a:endParaRPr sz="1200" b="0">
              <a:solidFill>
                <a:srgbClr val="32363F"/>
              </a:solidFill>
            </a:endParaRPr>
          </a:p>
          <a:p>
            <a:pPr marL="0" lvl="0" indent="0" algn="just" rtl="0">
              <a:lnSpc>
                <a:spcPct val="100000"/>
              </a:lnSpc>
              <a:spcBef>
                <a:spcPts val="400"/>
              </a:spcBef>
              <a:spcAft>
                <a:spcPts val="0"/>
              </a:spcAft>
              <a:buSzPts val="1800"/>
              <a:buNone/>
            </a:pPr>
            <a:r>
              <a:rPr lang="en-GB" sz="1200" b="0">
                <a:solidFill>
                  <a:srgbClr val="32363F"/>
                </a:solidFill>
              </a:rPr>
              <a:t>	</a:t>
            </a: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100" name="Google Shape;100;gcf4d0bcbc5_0_35"/>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Can YOU own a portion of the below?      </a:t>
            </a:r>
            <a:endParaRPr sz="2400" b="1"/>
          </a:p>
        </p:txBody>
      </p:sp>
      <p:pic>
        <p:nvPicPr>
          <p:cNvPr id="101" name="Google Shape;101;gcf4d0bcbc5_0_35"/>
          <p:cNvPicPr preferRelativeResize="0"/>
          <p:nvPr/>
        </p:nvPicPr>
        <p:blipFill>
          <a:blip r:embed="rId3">
            <a:alphaModFix/>
          </a:blip>
          <a:stretch>
            <a:fillRect/>
          </a:stretch>
        </p:blipFill>
        <p:spPr>
          <a:xfrm>
            <a:off x="1274775" y="1533123"/>
            <a:ext cx="4408150" cy="2348776"/>
          </a:xfrm>
          <a:prstGeom prst="rect">
            <a:avLst/>
          </a:prstGeom>
          <a:noFill/>
          <a:ln>
            <a:noFill/>
          </a:ln>
        </p:spPr>
      </p:pic>
      <p:pic>
        <p:nvPicPr>
          <p:cNvPr id="102" name="Google Shape;102;gcf4d0bcbc5_0_35"/>
          <p:cNvPicPr preferRelativeResize="0"/>
          <p:nvPr/>
        </p:nvPicPr>
        <p:blipFill>
          <a:blip r:embed="rId4">
            <a:alphaModFix/>
          </a:blip>
          <a:stretch>
            <a:fillRect/>
          </a:stretch>
        </p:blipFill>
        <p:spPr>
          <a:xfrm>
            <a:off x="4545175" y="4000225"/>
            <a:ext cx="4697550" cy="234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cf4d0bcbc5_0_145"/>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endParaRPr sz="120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108" name="Google Shape;108;gcf4d0bcbc5_0_145"/>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Finally...      </a:t>
            </a:r>
            <a:endParaRPr sz="2400" b="1"/>
          </a:p>
        </p:txBody>
      </p:sp>
      <p:pic>
        <p:nvPicPr>
          <p:cNvPr id="109" name="Google Shape;109;gcf4d0bcbc5_0_145"/>
          <p:cNvPicPr preferRelativeResize="0"/>
          <p:nvPr/>
        </p:nvPicPr>
        <p:blipFill>
          <a:blip r:embed="rId3">
            <a:alphaModFix/>
          </a:blip>
          <a:stretch>
            <a:fillRect/>
          </a:stretch>
        </p:blipFill>
        <p:spPr>
          <a:xfrm>
            <a:off x="964812" y="2349850"/>
            <a:ext cx="8278026" cy="262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ceef6a643d_0_1"/>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2" indent="0" algn="just" rtl="0">
              <a:lnSpc>
                <a:spcPct val="100000"/>
              </a:lnSpc>
              <a:spcBef>
                <a:spcPts val="400"/>
              </a:spcBef>
              <a:spcAft>
                <a:spcPts val="0"/>
              </a:spcAft>
              <a:buClr>
                <a:srgbClr val="0A1054"/>
              </a:buClr>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47" name="Google Shape;47;gceef6a643d_0_1"/>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What exactly is a </a:t>
            </a:r>
            <a:r>
              <a:rPr lang="en-GB" sz="2400" b="1" i="1"/>
              <a:t>Sukuk</a:t>
            </a:r>
            <a:r>
              <a:rPr lang="en-GB" sz="2400" b="1"/>
              <a:t>?</a:t>
            </a:r>
            <a:endParaRPr sz="2400" b="1"/>
          </a:p>
        </p:txBody>
      </p:sp>
      <p:pic>
        <p:nvPicPr>
          <p:cNvPr id="48" name="Google Shape;48;gceef6a643d_0_1"/>
          <p:cNvPicPr preferRelativeResize="0"/>
          <p:nvPr/>
        </p:nvPicPr>
        <p:blipFill>
          <a:blip r:embed="rId3">
            <a:alphaModFix/>
          </a:blip>
          <a:stretch>
            <a:fillRect/>
          </a:stretch>
        </p:blipFill>
        <p:spPr>
          <a:xfrm>
            <a:off x="2467000" y="1988400"/>
            <a:ext cx="4972001" cy="331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ceef6a643d_0_7"/>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2" indent="0" algn="just" rtl="0">
              <a:lnSpc>
                <a:spcPct val="100000"/>
              </a:lnSpc>
              <a:spcBef>
                <a:spcPts val="400"/>
              </a:spcBef>
              <a:spcAft>
                <a:spcPts val="0"/>
              </a:spcAft>
              <a:buClr>
                <a:srgbClr val="0A1054"/>
              </a:buClr>
              <a:buSzPts val="1800"/>
              <a:buNone/>
            </a:pPr>
            <a:endParaRPr sz="12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Accounting and Auditing Organisation for Islamic Financial Institutions (</a:t>
            </a:r>
            <a:r>
              <a:rPr lang="en-GB" sz="1400">
                <a:solidFill>
                  <a:srgbClr val="32363F"/>
                </a:solidFill>
              </a:rPr>
              <a:t>AAOIFI</a:t>
            </a:r>
            <a:r>
              <a:rPr lang="en-GB" sz="1400" b="0">
                <a:solidFill>
                  <a:srgbClr val="32363F"/>
                </a:solidFill>
              </a:rPr>
              <a:t>) definition of </a:t>
            </a:r>
            <a:r>
              <a:rPr lang="en-GB" sz="1400" b="0" i="1">
                <a:solidFill>
                  <a:srgbClr val="32363F"/>
                </a:solidFill>
              </a:rPr>
              <a:t>sukuk:</a:t>
            </a:r>
            <a:endParaRPr sz="1400" b="0" i="1">
              <a:solidFill>
                <a:srgbClr val="32363F"/>
              </a:solidFill>
            </a:endParaRPr>
          </a:p>
          <a:p>
            <a:pPr marL="914400" lvl="1" indent="-228600" algn="just" rtl="0">
              <a:lnSpc>
                <a:spcPct val="100000"/>
              </a:lnSpc>
              <a:spcBef>
                <a:spcPts val="400"/>
              </a:spcBef>
              <a:spcAft>
                <a:spcPts val="0"/>
              </a:spcAft>
              <a:buClr>
                <a:srgbClr val="32363F"/>
              </a:buClr>
              <a:buSzPts val="1400"/>
              <a:buNone/>
            </a:pPr>
            <a:endParaRPr sz="1400">
              <a:solidFill>
                <a:srgbClr val="32363F"/>
              </a:solidFill>
            </a:endParaRPr>
          </a:p>
          <a:p>
            <a:pPr marL="914400" lvl="1" indent="-228600" algn="just" rtl="0">
              <a:lnSpc>
                <a:spcPct val="100000"/>
              </a:lnSpc>
              <a:spcBef>
                <a:spcPts val="400"/>
              </a:spcBef>
              <a:spcAft>
                <a:spcPts val="0"/>
              </a:spcAft>
              <a:buClr>
                <a:srgbClr val="32363F"/>
              </a:buClr>
              <a:buSzPts val="1400"/>
              <a:buNone/>
            </a:pPr>
            <a:r>
              <a:rPr lang="en-GB" sz="1400">
                <a:solidFill>
                  <a:srgbClr val="32363F"/>
                </a:solidFill>
              </a:rPr>
              <a:t>“...certificates of equal value representing undivided shares in ownership of tangible assets, usufruct and services or (in the ownership of) the assets of particular projects or special investment activity…”</a:t>
            </a:r>
            <a:endParaRPr sz="1400" b="0">
              <a:solidFill>
                <a:srgbClr val="32363F"/>
              </a:solidFill>
            </a:endParaRPr>
          </a:p>
          <a:p>
            <a:pPr marL="457200" lvl="0" indent="0" algn="just" rtl="0">
              <a:lnSpc>
                <a:spcPct val="100000"/>
              </a:lnSpc>
              <a:spcBef>
                <a:spcPts val="400"/>
              </a:spcBef>
              <a:spcAft>
                <a:spcPts val="0"/>
              </a:spcAft>
              <a:buSzPts val="1800"/>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i="1">
                <a:solidFill>
                  <a:srgbClr val="32363F"/>
                </a:solidFill>
              </a:rPr>
              <a:t>Sukuk </a:t>
            </a:r>
            <a:r>
              <a:rPr lang="en-GB" sz="1400" b="0">
                <a:solidFill>
                  <a:srgbClr val="32363F"/>
                </a:solidFill>
              </a:rPr>
              <a:t>represent interests in underlying assets, groups of assets or business activity and must comply with the basic </a:t>
            </a:r>
            <a:r>
              <a:rPr lang="en-GB" sz="1400" b="0" i="1">
                <a:solidFill>
                  <a:srgbClr val="32363F"/>
                </a:solidFill>
              </a:rPr>
              <a:t>Sharia </a:t>
            </a:r>
            <a:r>
              <a:rPr lang="en-GB" sz="1400" b="0">
                <a:solidFill>
                  <a:srgbClr val="32363F"/>
                </a:solidFill>
              </a:rPr>
              <a:t>principles.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i="1">
                <a:solidFill>
                  <a:srgbClr val="32363F"/>
                </a:solidFill>
              </a:rPr>
              <a:t>Sukuk </a:t>
            </a:r>
            <a:r>
              <a:rPr lang="en-GB" sz="1400" b="0">
                <a:solidFill>
                  <a:srgbClr val="32363F"/>
                </a:solidFill>
              </a:rPr>
              <a:t>market is increasingly becoming standardised (</a:t>
            </a:r>
            <a:r>
              <a:rPr lang="en-GB" sz="1400" b="0" i="1">
                <a:solidFill>
                  <a:srgbClr val="32363F"/>
                </a:solidFill>
              </a:rPr>
              <a:t>ijara, murabaha </a:t>
            </a:r>
            <a:r>
              <a:rPr lang="en-GB" sz="1400" b="0">
                <a:solidFill>
                  <a:srgbClr val="32363F"/>
                </a:solidFill>
              </a:rPr>
              <a:t>and </a:t>
            </a:r>
            <a:r>
              <a:rPr lang="en-GB" sz="1400" b="0" i="1">
                <a:solidFill>
                  <a:srgbClr val="32363F"/>
                </a:solidFill>
              </a:rPr>
              <a:t>mudaraba-wakala</a:t>
            </a:r>
            <a:r>
              <a:rPr lang="en-GB" sz="1400" b="0">
                <a:solidFill>
                  <a:srgbClr val="32363F"/>
                </a:solidFill>
              </a:rPr>
              <a:t>). This is a good thing - just like the conventional bond market and loan market association. </a:t>
            </a:r>
            <a:endParaRPr sz="14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54" name="Google Shape;54;gceef6a643d_0_7"/>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Definition of </a:t>
            </a:r>
            <a:r>
              <a:rPr lang="en-GB" sz="2400" b="1" i="1"/>
              <a:t>sukuk</a:t>
            </a:r>
            <a:r>
              <a:rPr lang="en-GB" sz="2400" b="1"/>
              <a:t> </a:t>
            </a:r>
            <a:endParaRPr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ceef6a643d_0_13"/>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2" indent="0" algn="just" rtl="0">
              <a:lnSpc>
                <a:spcPct val="100000"/>
              </a:lnSpc>
              <a:spcBef>
                <a:spcPts val="400"/>
              </a:spcBef>
              <a:spcAft>
                <a:spcPts val="0"/>
              </a:spcAft>
              <a:buClr>
                <a:srgbClr val="0A1054"/>
              </a:buClr>
              <a:buSzPts val="1800"/>
              <a:buNone/>
            </a:pPr>
            <a:endParaRPr sz="1200">
              <a:solidFill>
                <a:srgbClr val="32363F"/>
              </a:solidFill>
            </a:endParaRPr>
          </a:p>
          <a:p>
            <a:pPr marL="0" lvl="2" indent="0" algn="just" rtl="0">
              <a:lnSpc>
                <a:spcPct val="100000"/>
              </a:lnSpc>
              <a:spcBef>
                <a:spcPts val="400"/>
              </a:spcBef>
              <a:spcAft>
                <a:spcPts val="0"/>
              </a:spcAft>
              <a:buClr>
                <a:srgbClr val="0A1054"/>
              </a:buClr>
              <a:buSzPts val="1800"/>
              <a:buNone/>
            </a:pPr>
            <a:endParaRPr sz="120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a:solidFill>
                  <a:srgbClr val="32363F"/>
                </a:solidFill>
              </a:rPr>
              <a:t>Bond:</a:t>
            </a:r>
            <a:r>
              <a:rPr lang="en-GB" sz="1400" b="0">
                <a:solidFill>
                  <a:srgbClr val="32363F"/>
                </a:solidFill>
              </a:rPr>
              <a:t> simply an ‘IOU’ - an instrument containing or evidencing the contractual debt obligation on part of the issuer.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i="1">
                <a:solidFill>
                  <a:srgbClr val="32363F"/>
                </a:solidFill>
              </a:rPr>
              <a:t>Sukuk</a:t>
            </a:r>
            <a:r>
              <a:rPr lang="en-GB" sz="1400" b="0">
                <a:solidFill>
                  <a:srgbClr val="32363F"/>
                </a:solidFill>
              </a:rPr>
              <a:t> typically described as an ‘Islamic bond’ but this is not accurate. </a:t>
            </a: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They are akin to ‘Islamic investment trust certificates’ = ownership claim to the underlying asset!</a:t>
            </a:r>
            <a:endParaRPr sz="1400" b="0" i="1">
              <a:solidFill>
                <a:srgbClr val="32363F"/>
              </a:solidFill>
            </a:endParaRPr>
          </a:p>
          <a:p>
            <a:pPr marL="457200" lvl="0" indent="0" algn="just" rtl="0">
              <a:lnSpc>
                <a:spcPct val="100000"/>
              </a:lnSpc>
              <a:spcBef>
                <a:spcPts val="400"/>
              </a:spcBef>
              <a:spcAft>
                <a:spcPts val="0"/>
              </a:spcAft>
              <a:buNone/>
            </a:pPr>
            <a:endParaRPr sz="1400" b="0" i="1">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i="1">
                <a:solidFill>
                  <a:srgbClr val="32363F"/>
                </a:solidFill>
              </a:rPr>
              <a:t>Sukuk </a:t>
            </a:r>
            <a:r>
              <a:rPr lang="en-GB" sz="1400" b="0">
                <a:solidFill>
                  <a:srgbClr val="32363F"/>
                </a:solidFill>
              </a:rPr>
              <a:t>maintains economic characteristics that are equivalent to those of conventional bonds.</a:t>
            </a:r>
            <a:endParaRPr sz="1400" b="0">
              <a:solidFill>
                <a:srgbClr val="32363F"/>
              </a:solidFill>
            </a:endParaRPr>
          </a:p>
          <a:p>
            <a:pPr marL="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(1) Investors receive a revenue stream of payments;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(2) Less risky investment than equity; and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(3) Initially sold by the issuers.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60" name="Google Shape;60;gceef6a643d_0_13"/>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Conventional finance v Islamic finance</a:t>
            </a:r>
            <a:endParaRPr sz="24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ceef6a643d_0_18"/>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2" indent="0" algn="just" rtl="0">
              <a:lnSpc>
                <a:spcPct val="100000"/>
              </a:lnSpc>
              <a:spcBef>
                <a:spcPts val="400"/>
              </a:spcBef>
              <a:spcAft>
                <a:spcPts val="0"/>
              </a:spcAft>
              <a:buClr>
                <a:srgbClr val="0A1054"/>
              </a:buClr>
              <a:buSzPts val="1800"/>
              <a:buNone/>
            </a:pPr>
            <a:endParaRPr sz="1200">
              <a:solidFill>
                <a:srgbClr val="32363F"/>
              </a:solidFill>
            </a:endParaRPr>
          </a:p>
          <a:p>
            <a:pPr marL="457200" lvl="0" indent="0" algn="just" rtl="0">
              <a:spcBef>
                <a:spcPts val="400"/>
              </a:spcBef>
              <a:spcAft>
                <a:spcPts val="0"/>
              </a:spcAft>
              <a:buNone/>
            </a:pPr>
            <a:endParaRPr sz="1400">
              <a:solidFill>
                <a:srgbClr val="32363F"/>
              </a:solidFill>
            </a:endParaRPr>
          </a:p>
          <a:p>
            <a:pPr marL="457200" lvl="0" indent="-317500" algn="just" rtl="0">
              <a:spcBef>
                <a:spcPts val="400"/>
              </a:spcBef>
              <a:spcAft>
                <a:spcPts val="0"/>
              </a:spcAft>
              <a:buClr>
                <a:srgbClr val="32363F"/>
              </a:buClr>
              <a:buSzPts val="1400"/>
              <a:buChar char="●"/>
            </a:pPr>
            <a:r>
              <a:rPr lang="en-GB" sz="1400" b="0">
                <a:solidFill>
                  <a:srgbClr val="32363F"/>
                </a:solidFill>
              </a:rPr>
              <a:t>Appeals to a broader base of investors = access to a wider and diversified investor pool! </a:t>
            </a:r>
            <a:endParaRPr sz="1400" b="0">
              <a:solidFill>
                <a:srgbClr val="32363F"/>
              </a:solidFill>
            </a:endParaRPr>
          </a:p>
          <a:p>
            <a:pPr marL="457200" lvl="0" indent="0" algn="just" rtl="0">
              <a:spcBef>
                <a:spcPts val="400"/>
              </a:spcBef>
              <a:spcAft>
                <a:spcPts val="0"/>
              </a:spcAft>
              <a:buNone/>
            </a:pPr>
            <a:endParaRPr sz="1400" b="0">
              <a:solidFill>
                <a:srgbClr val="32363F"/>
              </a:solidFill>
            </a:endParaRPr>
          </a:p>
          <a:p>
            <a:pPr marL="457200" lvl="0" indent="-317500" algn="just" rtl="0">
              <a:spcBef>
                <a:spcPts val="400"/>
              </a:spcBef>
              <a:spcAft>
                <a:spcPts val="0"/>
              </a:spcAft>
              <a:buClr>
                <a:srgbClr val="32363F"/>
              </a:buClr>
              <a:buSzPts val="1400"/>
              <a:buChar char="●"/>
            </a:pPr>
            <a:r>
              <a:rPr lang="en-GB" sz="1400" b="0">
                <a:solidFill>
                  <a:srgbClr val="32363F"/>
                </a:solidFill>
              </a:rPr>
              <a:t>“We’ve set out ambitious plans to make the UK the most open and dynamic financial center in the world. By launching our </a:t>
            </a:r>
            <a:r>
              <a:rPr lang="en-GB" sz="1400" u="sng">
                <a:solidFill>
                  <a:srgbClr val="32363F"/>
                </a:solidFill>
              </a:rPr>
              <a:t>second sovereign sukuk</a:t>
            </a:r>
            <a:r>
              <a:rPr lang="en-GB" sz="1400" b="0">
                <a:solidFill>
                  <a:srgbClr val="32363F"/>
                </a:solidFill>
              </a:rPr>
              <a:t>, we’re cementing the UK’s position as the leading global hub for Islamic finance outside of the Islamic world.” (British Chancellor of the Exchequer - Rishi Sunak)</a:t>
            </a:r>
            <a:endParaRPr sz="1400" b="0">
              <a:solidFill>
                <a:srgbClr val="32363F"/>
              </a:solidFill>
            </a:endParaRPr>
          </a:p>
          <a:p>
            <a:pPr marL="457200" lvl="0" indent="0" algn="just" rtl="0">
              <a:spcBef>
                <a:spcPts val="400"/>
              </a:spcBef>
              <a:spcAft>
                <a:spcPts val="0"/>
              </a:spcAft>
              <a:buNone/>
            </a:pPr>
            <a:endParaRPr sz="1400" b="0">
              <a:solidFill>
                <a:srgbClr val="32363F"/>
              </a:solidFill>
            </a:endParaRPr>
          </a:p>
          <a:p>
            <a:pPr marL="457200" lvl="0" indent="0" algn="just" rtl="0">
              <a:spcBef>
                <a:spcPts val="400"/>
              </a:spcBef>
              <a:spcAft>
                <a:spcPts val="0"/>
              </a:spcAft>
              <a:buNone/>
            </a:pPr>
            <a:endParaRPr sz="120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66" name="Google Shape;66;gceef6a643d_0_18"/>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Why are </a:t>
            </a:r>
            <a:r>
              <a:rPr lang="en-GB" sz="2400" b="1" i="1"/>
              <a:t>Sukuk’s such a big deal?</a:t>
            </a:r>
            <a:r>
              <a:rPr lang="en-GB" sz="2400" b="1"/>
              <a:t>   </a:t>
            </a:r>
            <a:endParaRPr sz="2400" b="1"/>
          </a:p>
        </p:txBody>
      </p:sp>
      <p:pic>
        <p:nvPicPr>
          <p:cNvPr id="67" name="Google Shape;67;gceef6a643d_0_18"/>
          <p:cNvPicPr preferRelativeResize="0"/>
          <p:nvPr/>
        </p:nvPicPr>
        <p:blipFill>
          <a:blip r:embed="rId3">
            <a:alphaModFix/>
          </a:blip>
          <a:stretch>
            <a:fillRect/>
          </a:stretch>
        </p:blipFill>
        <p:spPr>
          <a:xfrm>
            <a:off x="2792013" y="3473925"/>
            <a:ext cx="4354625" cy="2885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cf4d0bcbc5_0_40"/>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r>
              <a:rPr lang="en-GB" sz="1200">
                <a:solidFill>
                  <a:srgbClr val="32363F"/>
                </a:solidFill>
              </a:rPr>
              <a:t> </a:t>
            </a:r>
            <a:endParaRPr sz="1200" b="0">
              <a:solidFill>
                <a:srgbClr val="32363F"/>
              </a:solidFill>
            </a:endParaRPr>
          </a:p>
          <a:p>
            <a:pPr marL="0" lvl="0" indent="0" algn="just" rtl="0">
              <a:lnSpc>
                <a:spcPct val="100000"/>
              </a:lnSpc>
              <a:spcBef>
                <a:spcPts val="400"/>
              </a:spcBef>
              <a:spcAft>
                <a:spcPts val="0"/>
              </a:spcAft>
              <a:buSzPts val="1800"/>
              <a:buNone/>
            </a:pPr>
            <a:r>
              <a:rPr lang="en-GB" sz="1200" b="0">
                <a:solidFill>
                  <a:srgbClr val="32363F"/>
                </a:solidFill>
              </a:rPr>
              <a:t>           </a:t>
            </a:r>
            <a:endParaRPr sz="1200">
              <a:solidFill>
                <a:srgbClr val="32363F"/>
              </a:solidFill>
            </a:endParaRPr>
          </a:p>
          <a:p>
            <a:pPr marL="457200" lvl="0" indent="0" algn="just" rtl="0">
              <a:lnSpc>
                <a:spcPct val="100000"/>
              </a:lnSpc>
              <a:spcBef>
                <a:spcPts val="400"/>
              </a:spcBef>
              <a:spcAft>
                <a:spcPts val="0"/>
              </a:spcAft>
              <a:buSzPts val="1800"/>
              <a:buNone/>
            </a:pPr>
            <a:endParaRPr sz="1200">
              <a:solidFill>
                <a:srgbClr val="32363F"/>
              </a:solidFill>
            </a:endParaRPr>
          </a:p>
          <a:p>
            <a:pPr marL="457200" lvl="0" indent="0" algn="just" rtl="0">
              <a:lnSpc>
                <a:spcPct val="100000"/>
              </a:lnSpc>
              <a:spcBef>
                <a:spcPts val="400"/>
              </a:spcBef>
              <a:spcAft>
                <a:spcPts val="0"/>
              </a:spcAft>
              <a:buSzPts val="1800"/>
              <a:buNone/>
            </a:pPr>
            <a:endParaRPr sz="120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p:txBody>
      </p:sp>
      <p:sp>
        <p:nvSpPr>
          <p:cNvPr id="73" name="Google Shape;73;gcf4d0bcbc5_0_40"/>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Demystifying a Sovereign </a:t>
            </a:r>
            <a:r>
              <a:rPr lang="en-GB" sz="2400" b="1" i="1"/>
              <a:t>Sukuk</a:t>
            </a:r>
            <a:r>
              <a:rPr lang="en-GB" sz="2400" b="1"/>
              <a:t>     </a:t>
            </a:r>
            <a:endParaRPr sz="2400" b="1"/>
          </a:p>
        </p:txBody>
      </p:sp>
      <p:pic>
        <p:nvPicPr>
          <p:cNvPr id="74" name="Google Shape;74;gcf4d0bcbc5_0_40"/>
          <p:cNvPicPr preferRelativeResize="0"/>
          <p:nvPr/>
        </p:nvPicPr>
        <p:blipFill>
          <a:blip r:embed="rId3">
            <a:alphaModFix/>
          </a:blip>
          <a:stretch>
            <a:fillRect/>
          </a:stretch>
        </p:blipFill>
        <p:spPr>
          <a:xfrm>
            <a:off x="1153176" y="1638675"/>
            <a:ext cx="7737701" cy="4695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cf4d0bcbc5_0_23"/>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r>
              <a:rPr lang="en-GB" sz="1200">
                <a:solidFill>
                  <a:srgbClr val="32363F"/>
                </a:solidFill>
              </a:rPr>
              <a:t> </a:t>
            </a:r>
            <a:endParaRPr sz="12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The important role of the SPV</a:t>
            </a:r>
            <a:endParaRPr sz="1400" b="0">
              <a:solidFill>
                <a:srgbClr val="32363F"/>
              </a:solidFill>
            </a:endParaRPr>
          </a:p>
          <a:p>
            <a:pPr marL="0" lvl="0" indent="0" algn="just" rtl="0">
              <a:lnSpc>
                <a:spcPct val="100000"/>
              </a:lnSpc>
              <a:spcBef>
                <a:spcPts val="400"/>
              </a:spcBef>
              <a:spcAft>
                <a:spcPts val="0"/>
              </a:spcAft>
              <a:buSzPts val="1800"/>
              <a:buNone/>
            </a:pPr>
            <a:endParaRPr sz="1200">
              <a:solidFill>
                <a:srgbClr val="32363F"/>
              </a:solidFill>
            </a:endParaRPr>
          </a:p>
          <a:p>
            <a:pPr marL="457200" lvl="0" indent="0" algn="just" rtl="0">
              <a:lnSpc>
                <a:spcPct val="100000"/>
              </a:lnSpc>
              <a:spcBef>
                <a:spcPts val="400"/>
              </a:spcBef>
              <a:spcAft>
                <a:spcPts val="0"/>
              </a:spcAft>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0" lvl="0" indent="457200" algn="just" rtl="0">
              <a:lnSpc>
                <a:spcPct val="100000"/>
              </a:lnSpc>
              <a:spcBef>
                <a:spcPts val="400"/>
              </a:spcBef>
              <a:spcAft>
                <a:spcPts val="0"/>
              </a:spcAft>
              <a:buClr>
                <a:schemeClr val="dk1"/>
              </a:buClr>
              <a:buSzPts val="1100"/>
              <a:buFont typeface="Arial"/>
              <a:buNone/>
            </a:pPr>
            <a:r>
              <a:rPr lang="en-GB" sz="1200">
                <a:solidFill>
                  <a:srgbClr val="32363F"/>
                </a:solidFill>
              </a:rPr>
              <a:t>	</a:t>
            </a: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None/>
            </a:pPr>
            <a:endParaRPr sz="1200" b="0">
              <a:solidFill>
                <a:srgbClr val="32363F"/>
              </a:solidFill>
            </a:endParaRPr>
          </a:p>
          <a:p>
            <a:pPr marL="457200" lvl="0" indent="0" algn="just" rtl="0">
              <a:lnSpc>
                <a:spcPct val="100000"/>
              </a:lnSpc>
              <a:spcBef>
                <a:spcPts val="400"/>
              </a:spcBef>
              <a:spcAft>
                <a:spcPts val="0"/>
              </a:spcAft>
              <a:buNone/>
            </a:pPr>
            <a:endParaRPr sz="1200" b="0">
              <a:solidFill>
                <a:srgbClr val="32363F"/>
              </a:solidFill>
            </a:endParaRPr>
          </a:p>
        </p:txBody>
      </p:sp>
      <p:sp>
        <p:nvSpPr>
          <p:cNvPr id="80" name="Google Shape;80;gcf4d0bcbc5_0_23"/>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Sovereign </a:t>
            </a:r>
            <a:r>
              <a:rPr lang="en-GB" sz="2400" b="1" i="1"/>
              <a:t>Sukuk </a:t>
            </a:r>
            <a:r>
              <a:rPr lang="en-GB" sz="2400" b="1"/>
              <a:t>: Establishing a Legal Framework</a:t>
            </a:r>
            <a:endParaRPr sz="2400" b="1"/>
          </a:p>
        </p:txBody>
      </p:sp>
      <p:pic>
        <p:nvPicPr>
          <p:cNvPr id="81" name="Google Shape;81;gcf4d0bcbc5_0_23"/>
          <p:cNvPicPr preferRelativeResize="0"/>
          <p:nvPr/>
        </p:nvPicPr>
        <p:blipFill>
          <a:blip r:embed="rId3">
            <a:alphaModFix/>
          </a:blip>
          <a:stretch>
            <a:fillRect/>
          </a:stretch>
        </p:blipFill>
        <p:spPr>
          <a:xfrm>
            <a:off x="1243023" y="2446726"/>
            <a:ext cx="7721599" cy="27436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e3baa619de_0_8"/>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r>
              <a:rPr lang="en-GB" sz="1200">
                <a:solidFill>
                  <a:srgbClr val="32363F"/>
                </a:solidFill>
              </a:rPr>
              <a:t> </a:t>
            </a:r>
            <a:endParaRPr sz="12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Taxation is the key!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(1) Taxation of returns to certificate holders; and</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0" algn="just" rtl="0">
              <a:lnSpc>
                <a:spcPct val="100000"/>
              </a:lnSpc>
              <a:spcBef>
                <a:spcPts val="400"/>
              </a:spcBef>
              <a:spcAft>
                <a:spcPts val="0"/>
              </a:spcAft>
              <a:buNone/>
            </a:pPr>
            <a:r>
              <a:rPr lang="en-GB" sz="1400" b="0">
                <a:solidFill>
                  <a:srgbClr val="32363F"/>
                </a:solidFill>
              </a:rPr>
              <a:t>(2) Raft of taxes, levies, costs and expenses generated by the underlying transactions and contracts involved in the </a:t>
            </a:r>
            <a:r>
              <a:rPr lang="en-GB" sz="1400" b="0" i="1">
                <a:solidFill>
                  <a:srgbClr val="32363F"/>
                </a:solidFill>
              </a:rPr>
              <a:t>Sukuk </a:t>
            </a:r>
            <a:r>
              <a:rPr lang="en-GB" sz="1400" b="0">
                <a:solidFill>
                  <a:srgbClr val="32363F"/>
                </a:solidFill>
              </a:rPr>
              <a:t>structure</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There needs to be tax neutrality to make accommodations because conventional legislation does not fit with an unconventional financing technique such as Islamic finance.</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914400" lvl="1" indent="-317500" algn="just" rtl="0">
              <a:lnSpc>
                <a:spcPct val="100000"/>
              </a:lnSpc>
              <a:spcBef>
                <a:spcPts val="400"/>
              </a:spcBef>
              <a:spcAft>
                <a:spcPts val="0"/>
              </a:spcAft>
              <a:buClr>
                <a:srgbClr val="32363F"/>
              </a:buClr>
              <a:buSzPts val="1400"/>
              <a:buChar char="○"/>
            </a:pPr>
            <a:r>
              <a:rPr lang="en-GB" sz="1400" b="0">
                <a:solidFill>
                  <a:srgbClr val="32363F"/>
                </a:solidFill>
              </a:rPr>
              <a:t>Luxembourg laws - now stipulates </a:t>
            </a:r>
            <a:r>
              <a:rPr lang="en-GB" sz="1400" b="0" i="1">
                <a:solidFill>
                  <a:srgbClr val="32363F"/>
                </a:solidFill>
              </a:rPr>
              <a:t>sukuk </a:t>
            </a:r>
            <a:r>
              <a:rPr lang="en-GB" sz="1400" b="0">
                <a:solidFill>
                  <a:srgbClr val="32363F"/>
                </a:solidFill>
              </a:rPr>
              <a:t>is considered as a debt for tax purposes;</a:t>
            </a:r>
            <a:endParaRPr sz="1400" b="0">
              <a:solidFill>
                <a:srgbClr val="32363F"/>
              </a:solidFill>
            </a:endParaRPr>
          </a:p>
          <a:p>
            <a:pPr marL="914400" lvl="1" indent="-317500" algn="just" rtl="0">
              <a:lnSpc>
                <a:spcPct val="100000"/>
              </a:lnSpc>
              <a:spcBef>
                <a:spcPts val="0"/>
              </a:spcBef>
              <a:spcAft>
                <a:spcPts val="0"/>
              </a:spcAft>
              <a:buClr>
                <a:srgbClr val="32363F"/>
              </a:buClr>
              <a:buSzPts val="1400"/>
              <a:buChar char="○"/>
            </a:pPr>
            <a:r>
              <a:rPr lang="en-GB" sz="1400">
                <a:solidFill>
                  <a:srgbClr val="32363F"/>
                </a:solidFill>
              </a:rPr>
              <a:t>UK laws - removal of double charge on stamp duty when purchasing and reselling the assets; and</a:t>
            </a:r>
            <a:endParaRPr sz="1400">
              <a:solidFill>
                <a:srgbClr val="32363F"/>
              </a:solidFill>
            </a:endParaRPr>
          </a:p>
          <a:p>
            <a:pPr marL="914400" lvl="1" indent="-317500" algn="just" rtl="0">
              <a:lnSpc>
                <a:spcPct val="100000"/>
              </a:lnSpc>
              <a:spcBef>
                <a:spcPts val="0"/>
              </a:spcBef>
              <a:spcAft>
                <a:spcPts val="0"/>
              </a:spcAft>
              <a:buClr>
                <a:srgbClr val="32363F"/>
              </a:buClr>
              <a:buSzPts val="1400"/>
              <a:buChar char="○"/>
            </a:pPr>
            <a:r>
              <a:rPr lang="en-GB" sz="1400">
                <a:solidFill>
                  <a:srgbClr val="32363F"/>
                </a:solidFill>
              </a:rPr>
              <a:t>Hong Kong laws - income, expenditure, profits, gains or losses arising from underlying assets are regarded as those of the originator (the Government in our case not the SPV)</a:t>
            </a:r>
            <a:endParaRPr sz="140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0" lvl="0" indent="457200" algn="just" rtl="0">
              <a:lnSpc>
                <a:spcPct val="100000"/>
              </a:lnSpc>
              <a:spcBef>
                <a:spcPts val="400"/>
              </a:spcBef>
              <a:spcAft>
                <a:spcPts val="0"/>
              </a:spcAft>
              <a:buClr>
                <a:schemeClr val="dk1"/>
              </a:buClr>
              <a:buSzPts val="1100"/>
              <a:buFont typeface="Arial"/>
              <a:buNone/>
            </a:pPr>
            <a:r>
              <a:rPr lang="en-GB" sz="1200">
                <a:solidFill>
                  <a:srgbClr val="32363F"/>
                </a:solidFill>
              </a:rPr>
              <a:t>	</a:t>
            </a: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None/>
            </a:pPr>
            <a:endParaRPr sz="1200" b="0">
              <a:solidFill>
                <a:srgbClr val="32363F"/>
              </a:solidFill>
            </a:endParaRPr>
          </a:p>
          <a:p>
            <a:pPr marL="457200" lvl="0" indent="0" algn="just" rtl="0">
              <a:lnSpc>
                <a:spcPct val="100000"/>
              </a:lnSpc>
              <a:spcBef>
                <a:spcPts val="400"/>
              </a:spcBef>
              <a:spcAft>
                <a:spcPts val="0"/>
              </a:spcAft>
              <a:buNone/>
            </a:pPr>
            <a:endParaRPr sz="1200" b="0">
              <a:solidFill>
                <a:srgbClr val="32363F"/>
              </a:solidFill>
            </a:endParaRPr>
          </a:p>
        </p:txBody>
      </p:sp>
      <p:sp>
        <p:nvSpPr>
          <p:cNvPr id="87" name="Google Shape;87;ge3baa619de_0_8"/>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Sovereign </a:t>
            </a:r>
            <a:r>
              <a:rPr lang="en-GB" sz="2400" b="1" i="1"/>
              <a:t>Sukuk </a:t>
            </a:r>
            <a:r>
              <a:rPr lang="en-GB" sz="2400" b="1"/>
              <a:t>: Establishing a Legal Framework      </a:t>
            </a:r>
            <a:endParaRP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e3baa619de_0_14"/>
          <p:cNvSpPr txBox="1">
            <a:spLocks noGrp="1"/>
          </p:cNvSpPr>
          <p:nvPr>
            <p:ph type="body" idx="1"/>
          </p:nvPr>
        </p:nvSpPr>
        <p:spPr>
          <a:xfrm>
            <a:off x="604075" y="1638675"/>
            <a:ext cx="8835900" cy="45273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400"/>
              </a:spcBef>
              <a:spcAft>
                <a:spcPts val="0"/>
              </a:spcAft>
              <a:buSzPts val="1800"/>
              <a:buNone/>
            </a:pPr>
            <a:r>
              <a:rPr lang="en-GB" sz="1200">
                <a:solidFill>
                  <a:srgbClr val="32363F"/>
                </a:solidFill>
              </a:rPr>
              <a:t> </a:t>
            </a:r>
            <a:endParaRPr sz="12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Compliance with Islamic principles is integral for a successful </a:t>
            </a:r>
            <a:r>
              <a:rPr lang="en-GB" sz="1400" b="0" i="1">
                <a:solidFill>
                  <a:srgbClr val="32363F"/>
                </a:solidFill>
              </a:rPr>
              <a:t>Sukuk </a:t>
            </a:r>
            <a:r>
              <a:rPr lang="en-GB" sz="1400" b="0">
                <a:solidFill>
                  <a:srgbClr val="32363F"/>
                </a:solidFill>
              </a:rPr>
              <a:t>transaction. </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A legal and regulatory framework that has impediments impacts the validity and credibility of a sovereign </a:t>
            </a:r>
            <a:r>
              <a:rPr lang="en-GB" sz="1400" b="0" i="1">
                <a:solidFill>
                  <a:srgbClr val="32363F"/>
                </a:solidFill>
              </a:rPr>
              <a:t>Sukuk </a:t>
            </a:r>
            <a:r>
              <a:rPr lang="en-GB" sz="1400" b="0">
                <a:solidFill>
                  <a:srgbClr val="32363F"/>
                </a:solidFill>
              </a:rPr>
              <a:t>issuance</a:t>
            </a:r>
            <a:endParaRPr sz="1400" b="0">
              <a:solidFill>
                <a:srgbClr val="32363F"/>
              </a:solidFill>
            </a:endParaRPr>
          </a:p>
          <a:p>
            <a:pPr marL="457200" lvl="0" indent="0" algn="just" rtl="0">
              <a:lnSpc>
                <a:spcPct val="100000"/>
              </a:lnSpc>
              <a:spcBef>
                <a:spcPts val="400"/>
              </a:spcBef>
              <a:spcAft>
                <a:spcPts val="0"/>
              </a:spcAft>
              <a:buNone/>
            </a:pPr>
            <a:endParaRPr sz="1400" b="0">
              <a:solidFill>
                <a:srgbClr val="32363F"/>
              </a:solidFill>
            </a:endParaRPr>
          </a:p>
          <a:p>
            <a:pPr marL="457200" lvl="0" indent="-317500" algn="just" rtl="0">
              <a:lnSpc>
                <a:spcPct val="100000"/>
              </a:lnSpc>
              <a:spcBef>
                <a:spcPts val="400"/>
              </a:spcBef>
              <a:spcAft>
                <a:spcPts val="0"/>
              </a:spcAft>
              <a:buClr>
                <a:srgbClr val="32363F"/>
              </a:buClr>
              <a:buSzPts val="1400"/>
              <a:buChar char="●"/>
            </a:pPr>
            <a:r>
              <a:rPr lang="en-GB" sz="1400" b="0">
                <a:solidFill>
                  <a:srgbClr val="32363F"/>
                </a:solidFill>
              </a:rPr>
              <a:t>The asset backed v asset based debate…</a:t>
            </a:r>
            <a:endParaRPr sz="1400" b="0">
              <a:solidFill>
                <a:srgbClr val="32363F"/>
              </a:solidFill>
            </a:endParaRPr>
          </a:p>
          <a:p>
            <a:pPr marL="0" lvl="0" indent="0" algn="just" rtl="0">
              <a:lnSpc>
                <a:spcPct val="100000"/>
              </a:lnSpc>
              <a:spcBef>
                <a:spcPts val="400"/>
              </a:spcBef>
              <a:spcAft>
                <a:spcPts val="0"/>
              </a:spcAft>
              <a:buNone/>
            </a:pPr>
            <a:endParaRPr sz="1400" b="0">
              <a:solidFill>
                <a:srgbClr val="32363F"/>
              </a:solidFill>
            </a:endParaRPr>
          </a:p>
          <a:p>
            <a:pPr marL="0" lvl="0" indent="0" algn="just" rtl="0">
              <a:lnSpc>
                <a:spcPct val="100000"/>
              </a:lnSpc>
              <a:spcBef>
                <a:spcPts val="400"/>
              </a:spcBef>
              <a:spcAft>
                <a:spcPts val="0"/>
              </a:spcAft>
              <a:buNone/>
            </a:pPr>
            <a:endParaRPr sz="1400" b="0">
              <a:solidFill>
                <a:srgbClr val="32363F"/>
              </a:solidFill>
            </a:endParaRPr>
          </a:p>
          <a:p>
            <a:pPr marL="0" lvl="0" indent="0" algn="just" rtl="0">
              <a:lnSpc>
                <a:spcPct val="100000"/>
              </a:lnSpc>
              <a:spcBef>
                <a:spcPts val="400"/>
              </a:spcBef>
              <a:spcAft>
                <a:spcPts val="0"/>
              </a:spcAft>
              <a:buNone/>
            </a:pPr>
            <a:endParaRPr sz="1400" b="0">
              <a:solidFill>
                <a:srgbClr val="32363F"/>
              </a:solidFill>
            </a:endParaRPr>
          </a:p>
          <a:p>
            <a:pPr marL="0" lvl="0" indent="0" algn="just" rtl="0">
              <a:lnSpc>
                <a:spcPct val="100000"/>
              </a:lnSpc>
              <a:spcBef>
                <a:spcPts val="400"/>
              </a:spcBef>
              <a:spcAft>
                <a:spcPts val="0"/>
              </a:spcAft>
              <a:buNone/>
            </a:pPr>
            <a:endParaRPr sz="14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914400" lvl="0" indent="0" algn="just" rtl="0">
              <a:lnSpc>
                <a:spcPct val="100000"/>
              </a:lnSpc>
              <a:spcBef>
                <a:spcPts val="400"/>
              </a:spcBef>
              <a:spcAft>
                <a:spcPts val="0"/>
              </a:spcAft>
              <a:buSzPts val="1800"/>
              <a:buNone/>
            </a:pPr>
            <a:endParaRPr sz="1200" b="0">
              <a:solidFill>
                <a:srgbClr val="32363F"/>
              </a:solidFill>
            </a:endParaRPr>
          </a:p>
          <a:p>
            <a:pPr marL="0" lvl="0" indent="457200" algn="just" rtl="0">
              <a:lnSpc>
                <a:spcPct val="100000"/>
              </a:lnSpc>
              <a:spcBef>
                <a:spcPts val="400"/>
              </a:spcBef>
              <a:spcAft>
                <a:spcPts val="0"/>
              </a:spcAft>
              <a:buClr>
                <a:schemeClr val="dk1"/>
              </a:buClr>
              <a:buSzPts val="1100"/>
              <a:buFont typeface="Arial"/>
              <a:buNone/>
            </a:pPr>
            <a:r>
              <a:rPr lang="en-GB" sz="1200">
                <a:solidFill>
                  <a:srgbClr val="32363F"/>
                </a:solidFill>
              </a:rPr>
              <a:t>	</a:t>
            </a: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45720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SzPts val="1800"/>
              <a:buNone/>
            </a:pPr>
            <a:endParaRPr sz="1200" b="0">
              <a:solidFill>
                <a:srgbClr val="32363F"/>
              </a:solidFill>
            </a:endParaRPr>
          </a:p>
          <a:p>
            <a:pPr marL="0" lvl="0" indent="0" algn="just" rtl="0">
              <a:lnSpc>
                <a:spcPct val="100000"/>
              </a:lnSpc>
              <a:spcBef>
                <a:spcPts val="400"/>
              </a:spcBef>
              <a:spcAft>
                <a:spcPts val="0"/>
              </a:spcAft>
              <a:buNone/>
            </a:pPr>
            <a:endParaRPr sz="1200" b="0">
              <a:solidFill>
                <a:srgbClr val="32363F"/>
              </a:solidFill>
            </a:endParaRPr>
          </a:p>
          <a:p>
            <a:pPr marL="457200" lvl="0" indent="0" algn="just" rtl="0">
              <a:lnSpc>
                <a:spcPct val="100000"/>
              </a:lnSpc>
              <a:spcBef>
                <a:spcPts val="400"/>
              </a:spcBef>
              <a:spcAft>
                <a:spcPts val="0"/>
              </a:spcAft>
              <a:buNone/>
            </a:pPr>
            <a:endParaRPr sz="1200" b="0">
              <a:solidFill>
                <a:srgbClr val="32363F"/>
              </a:solidFill>
            </a:endParaRPr>
          </a:p>
        </p:txBody>
      </p:sp>
      <p:sp>
        <p:nvSpPr>
          <p:cNvPr id="93" name="Google Shape;93;ge3baa619de_0_14"/>
          <p:cNvSpPr txBox="1">
            <a:spLocks noGrp="1"/>
          </p:cNvSpPr>
          <p:nvPr>
            <p:ph type="title"/>
          </p:nvPr>
        </p:nvSpPr>
        <p:spPr>
          <a:xfrm>
            <a:off x="862013" y="550800"/>
            <a:ext cx="8214600" cy="86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sz="2400" b="1"/>
              <a:t>A Legal Framework facilitates </a:t>
            </a:r>
            <a:r>
              <a:rPr lang="en-GB" sz="2400" b="1" i="1"/>
              <a:t>Shari’ah </a:t>
            </a:r>
            <a:r>
              <a:rPr lang="en-GB" sz="2400" b="1"/>
              <a:t>compliance      </a:t>
            </a:r>
            <a:endParaRPr sz="2400" b="1"/>
          </a:p>
        </p:txBody>
      </p:sp>
      <p:graphicFrame>
        <p:nvGraphicFramePr>
          <p:cNvPr id="94" name="Google Shape;94;ge3baa619de_0_14"/>
          <p:cNvGraphicFramePr/>
          <p:nvPr/>
        </p:nvGraphicFramePr>
        <p:xfrm>
          <a:off x="968825" y="3810000"/>
          <a:ext cx="3000000" cy="3000000"/>
        </p:xfrm>
        <a:graphic>
          <a:graphicData uri="http://schemas.openxmlformats.org/drawingml/2006/table">
            <a:tbl>
              <a:tblPr>
                <a:noFill/>
                <a:tableStyleId>{3B55D711-34EF-473A-A614-FCF05305A748}</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i="1"/>
                    </a:p>
                  </a:txBody>
                  <a:tcPr marL="91425" marR="91425" marT="91425" marB="91425">
                    <a:solidFill>
                      <a:srgbClr val="A64D79"/>
                    </a:solidFill>
                  </a:tcPr>
                </a:tc>
                <a:tc>
                  <a:txBody>
                    <a:bodyPr/>
                    <a:lstStyle/>
                    <a:p>
                      <a:pPr marL="0" lvl="0" indent="0" algn="l" rtl="0">
                        <a:spcBef>
                          <a:spcPts val="0"/>
                        </a:spcBef>
                        <a:spcAft>
                          <a:spcPts val="0"/>
                        </a:spcAft>
                        <a:buNone/>
                      </a:pPr>
                      <a:r>
                        <a:rPr lang="en-GB" b="1"/>
                        <a:t>Asset-backed </a:t>
                      </a:r>
                      <a:r>
                        <a:rPr lang="en-GB" b="1" i="1"/>
                        <a:t>Sukuk</a:t>
                      </a:r>
                      <a:endParaRPr b="1" i="1"/>
                    </a:p>
                  </a:txBody>
                  <a:tcPr marL="91425" marR="91425" marT="91425" marB="91425">
                    <a:solidFill>
                      <a:srgbClr val="A64D79"/>
                    </a:solidFill>
                  </a:tcPr>
                </a:tc>
                <a:tc>
                  <a:txBody>
                    <a:bodyPr/>
                    <a:lstStyle/>
                    <a:p>
                      <a:pPr marL="0" lvl="0" indent="0" algn="l" rtl="0">
                        <a:spcBef>
                          <a:spcPts val="0"/>
                        </a:spcBef>
                        <a:spcAft>
                          <a:spcPts val="0"/>
                        </a:spcAft>
                        <a:buClr>
                          <a:schemeClr val="dk1"/>
                        </a:buClr>
                        <a:buSzPts val="1100"/>
                        <a:buFont typeface="Arial"/>
                        <a:buNone/>
                      </a:pPr>
                      <a:r>
                        <a:rPr lang="en-GB" b="1">
                          <a:solidFill>
                            <a:schemeClr val="dk1"/>
                          </a:solidFill>
                        </a:rPr>
                        <a:t>Asset-based </a:t>
                      </a:r>
                      <a:r>
                        <a:rPr lang="en-GB" b="1" i="1">
                          <a:solidFill>
                            <a:schemeClr val="dk1"/>
                          </a:solidFill>
                        </a:rPr>
                        <a:t>Sukuk</a:t>
                      </a:r>
                      <a:endParaRPr b="1"/>
                    </a:p>
                  </a:txBody>
                  <a:tcPr marL="91425" marR="91425" marT="91425" marB="91425">
                    <a:solidFill>
                      <a:srgbClr val="A64D7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i="1"/>
                        <a:t>Sukuk </a:t>
                      </a:r>
                      <a:r>
                        <a:rPr lang="en-GB"/>
                        <a:t>holder’s ownership</a:t>
                      </a:r>
                      <a:endParaRPr/>
                    </a:p>
                  </a:txBody>
                  <a:tcPr marL="91425" marR="91425" marT="91425" marB="91425"/>
                </a:tc>
                <a:tc>
                  <a:txBody>
                    <a:bodyPr/>
                    <a:lstStyle/>
                    <a:p>
                      <a:pPr marL="0" lvl="0" indent="0" algn="l" rtl="0">
                        <a:spcBef>
                          <a:spcPts val="0"/>
                        </a:spcBef>
                        <a:spcAft>
                          <a:spcPts val="0"/>
                        </a:spcAft>
                        <a:buNone/>
                      </a:pPr>
                      <a:r>
                        <a:rPr lang="en-GB"/>
                        <a:t>Legal ownership with right to dispose of underlying assets</a:t>
                      </a:r>
                      <a:endParaRPr/>
                    </a:p>
                  </a:txBody>
                  <a:tcPr marL="91425" marR="91425" marT="91425" marB="91425"/>
                </a:tc>
                <a:tc>
                  <a:txBody>
                    <a:bodyPr/>
                    <a:lstStyle/>
                    <a:p>
                      <a:pPr marL="0" lvl="0" indent="0" algn="l" rtl="0">
                        <a:spcBef>
                          <a:spcPts val="0"/>
                        </a:spcBef>
                        <a:spcAft>
                          <a:spcPts val="0"/>
                        </a:spcAft>
                        <a:buNone/>
                      </a:pPr>
                      <a:r>
                        <a:rPr lang="en-GB"/>
                        <a:t>Beneficial ownership with no right to dispose of underlying asset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a:t>Recourse</a:t>
                      </a:r>
                      <a:endParaRPr/>
                    </a:p>
                  </a:txBody>
                  <a:tcPr marL="91425" marR="91425" marT="91425" marB="91425"/>
                </a:tc>
                <a:tc>
                  <a:txBody>
                    <a:bodyPr/>
                    <a:lstStyle/>
                    <a:p>
                      <a:pPr marL="0" lvl="0" indent="0" algn="l" rtl="0">
                        <a:spcBef>
                          <a:spcPts val="0"/>
                        </a:spcBef>
                        <a:spcAft>
                          <a:spcPts val="0"/>
                        </a:spcAft>
                        <a:buNone/>
                      </a:pPr>
                      <a:r>
                        <a:rPr lang="en-GB"/>
                        <a:t>Sukuk holders cannot recourse to the originator (recourse only to underlying assets)</a:t>
                      </a:r>
                      <a:endParaRPr/>
                    </a:p>
                  </a:txBody>
                  <a:tcPr marL="91425" marR="91425" marT="91425" marB="91425"/>
                </a:tc>
                <a:tc>
                  <a:txBody>
                    <a:bodyPr/>
                    <a:lstStyle/>
                    <a:p>
                      <a:pPr marL="0" lvl="0" indent="0" algn="l" rtl="0">
                        <a:spcBef>
                          <a:spcPts val="0"/>
                        </a:spcBef>
                        <a:spcAft>
                          <a:spcPts val="0"/>
                        </a:spcAft>
                        <a:buNone/>
                      </a:pPr>
                      <a:r>
                        <a:rPr lang="en-GB"/>
                        <a:t>Sukuk holders can recourse to obligor (originator) if there is a shortfall in payments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i="1"/>
                        <a:t>Shari’ah</a:t>
                      </a:r>
                      <a:r>
                        <a:rPr lang="en-GB"/>
                        <a:t> compliance </a:t>
                      </a:r>
                      <a:endParaRPr/>
                    </a:p>
                  </a:txBody>
                  <a:tcPr marL="91425" marR="91425" marT="91425" marB="91425"/>
                </a:tc>
                <a:tc>
                  <a:txBody>
                    <a:bodyPr/>
                    <a:lstStyle/>
                    <a:p>
                      <a:pPr marL="0" lvl="0" indent="0" algn="l" rtl="0">
                        <a:spcBef>
                          <a:spcPts val="0"/>
                        </a:spcBef>
                        <a:spcAft>
                          <a:spcPts val="0"/>
                        </a:spcAft>
                        <a:buNone/>
                      </a:pPr>
                      <a:r>
                        <a:rPr lang="en-GB"/>
                        <a:t>Yes</a:t>
                      </a:r>
                      <a:endParaRPr/>
                    </a:p>
                  </a:txBody>
                  <a:tcPr marL="91425" marR="91425" marT="91425" marB="91425"/>
                </a:tc>
                <a:tc>
                  <a:txBody>
                    <a:bodyPr/>
                    <a:lstStyle/>
                    <a:p>
                      <a:pPr marL="0" lvl="0" indent="0" algn="l" rtl="0">
                        <a:spcBef>
                          <a:spcPts val="0"/>
                        </a:spcBef>
                        <a:spcAft>
                          <a:spcPts val="0"/>
                        </a:spcAft>
                        <a:buNone/>
                      </a:pPr>
                      <a:r>
                        <a:rPr lang="en-GB"/>
                        <a:t>No</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ClydeCo A4 Template">
  <a:themeElements>
    <a:clrScheme name="Violet II">
      <a:dk1>
        <a:srgbClr val="000000"/>
      </a:dk1>
      <a:lt1>
        <a:srgbClr val="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A4 Paper (210x297 mm)</PresentationFormat>
  <Paragraphs>186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Noto Sans Symbols</vt:lpstr>
      <vt:lpstr>ClydeCo A4 Template</vt:lpstr>
      <vt:lpstr>  Demystifying Sovereign Sukuk  African Islamic Finance Summit Salim Bharwani  </vt:lpstr>
      <vt:lpstr>What exactly is a Sukuk?</vt:lpstr>
      <vt:lpstr>Definition of sukuk </vt:lpstr>
      <vt:lpstr>Conventional finance v Islamic finance</vt:lpstr>
      <vt:lpstr>Why are Sukuk’s such a big deal?   </vt:lpstr>
      <vt:lpstr>Demystifying a Sovereign Sukuk     </vt:lpstr>
      <vt:lpstr>Sovereign Sukuk : Establishing a Legal Framework</vt:lpstr>
      <vt:lpstr>Sovereign Sukuk : Establishing a Legal Framework      </vt:lpstr>
      <vt:lpstr>A Legal Framework facilitates Shari’ah compliance      </vt:lpstr>
      <vt:lpstr>Can YOU own a portion of the below?      </vt:lpstr>
      <vt:lpstr>Finally...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Demystifying Sovereign Sukuk  African Islamic Finance Summit Salim Bharwani  </dc:title>
  <dc:creator>costin</dc:creator>
  <cp:lastModifiedBy>LENOVO</cp:lastModifiedBy>
  <cp:revision>1</cp:revision>
  <dcterms:created xsi:type="dcterms:W3CDTF">2014-10-29T14:38:30Z</dcterms:created>
  <dcterms:modified xsi:type="dcterms:W3CDTF">2021-07-08T06:26:55Z</dcterms:modified>
</cp:coreProperties>
</file>